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54" r:id="rId1"/>
  </p:sldMasterIdLst>
  <p:notesMasterIdLst>
    <p:notesMasterId r:id="rId24"/>
  </p:notesMasterIdLst>
  <p:sldIdLst>
    <p:sldId id="256" r:id="rId2"/>
    <p:sldId id="279" r:id="rId3"/>
    <p:sldId id="287" r:id="rId4"/>
    <p:sldId id="285" r:id="rId5"/>
    <p:sldId id="280" r:id="rId6"/>
    <p:sldId id="286" r:id="rId7"/>
    <p:sldId id="284" r:id="rId8"/>
    <p:sldId id="288" r:id="rId9"/>
    <p:sldId id="289" r:id="rId10"/>
    <p:sldId id="290" r:id="rId11"/>
    <p:sldId id="291" r:id="rId12"/>
    <p:sldId id="292" r:id="rId13"/>
    <p:sldId id="299" r:id="rId14"/>
    <p:sldId id="293" r:id="rId15"/>
    <p:sldId id="294" r:id="rId16"/>
    <p:sldId id="295" r:id="rId17"/>
    <p:sldId id="296" r:id="rId18"/>
    <p:sldId id="297" r:id="rId19"/>
    <p:sldId id="298" r:id="rId20"/>
    <p:sldId id="300" r:id="rId21"/>
    <p:sldId id="301" r:id="rId22"/>
    <p:sldId id="30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E401EAF-1AEC-674C-B21C-B777867268A3}">
          <p14:sldIdLst>
            <p14:sldId id="256"/>
          </p14:sldIdLst>
        </p14:section>
        <p14:section name="Body" id="{901ABB38-039D-AD4B-AA6F-30FB55F115F8}">
          <p14:sldIdLst>
            <p14:sldId id="279"/>
          </p14:sldIdLst>
        </p14:section>
        <p14:section name="Untitled Section" id="{1DFE3EEF-68C1-5642-9BD4-D43FF116A2B6}">
          <p14:sldIdLst>
            <p14:sldId id="287"/>
            <p14:sldId id="285"/>
            <p14:sldId id="280"/>
            <p14:sldId id="286"/>
            <p14:sldId id="284"/>
            <p14:sldId id="288"/>
            <p14:sldId id="289"/>
            <p14:sldId id="290"/>
            <p14:sldId id="291"/>
            <p14:sldId id="292"/>
            <p14:sldId id="299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4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55262-0C3F-7B41-BE76-9695840FD5D0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06217-0841-C94A-B8C5-6903D773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3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MY"/>
              <a:t>January 14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Test Footer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5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0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88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81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8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82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1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6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0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2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3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1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MY"/>
              <a:t>January 14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 Footer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MY"/>
              <a:t>January 14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Test Footer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3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002-23E1-AA4C-AF43-9606D2456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GA_DSI</a:t>
            </a:r>
            <a:br>
              <a:rPr lang="en-US" dirty="0"/>
            </a:br>
            <a:r>
              <a:rPr lang="en-US" dirty="0"/>
              <a:t>project 3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6CBC2-8C1A-BF40-82AA-8C4175FBA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Gould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78B39-A48F-1848-8BFA-5A0C3CD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0" y="4159250"/>
            <a:ext cx="1760318" cy="1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time based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6324600" cy="3962766"/>
          </a:xfrm>
        </p:spPr>
        <p:txBody>
          <a:bodyPr>
            <a:normAutofit/>
          </a:bodyPr>
          <a:lstStyle/>
          <a:p>
            <a:r>
              <a:rPr lang="en-US" dirty="0"/>
              <a:t>Month Sold – continuous feature (linear relationship) or categorical (seasonality)</a:t>
            </a:r>
          </a:p>
          <a:p>
            <a:endParaRPr lang="en-US" dirty="0"/>
          </a:p>
          <a:p>
            <a:r>
              <a:rPr lang="en-US" dirty="0"/>
              <a:t>7% correlation with sales price.  Little evidence of linear relationship.</a:t>
            </a:r>
          </a:p>
          <a:p>
            <a:endParaRPr lang="en-US" dirty="0"/>
          </a:p>
          <a:p>
            <a:r>
              <a:rPr lang="en-US" dirty="0"/>
              <a:t>simple linear regression with sales price as a category – one hot encoding</a:t>
            </a:r>
          </a:p>
          <a:p>
            <a:endParaRPr lang="en-US" dirty="0"/>
          </a:p>
          <a:p>
            <a:r>
              <a:rPr lang="en-US" dirty="0"/>
              <a:t>R squared of 1% on training dataset and -1% on test dataset.  Mean CV(10) score of -1%.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B57D2EA-6169-DB4B-818A-B5132CF8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245" y="2737445"/>
            <a:ext cx="4049760" cy="2685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62C64-9BF4-054A-A2D6-4C8323D1B10F}"/>
              </a:ext>
            </a:extLst>
          </p:cNvPr>
          <p:cNvSpPr txBox="1"/>
          <p:nvPr/>
        </p:nvSpPr>
        <p:spPr>
          <a:xfrm>
            <a:off x="8330906" y="5582261"/>
            <a:ext cx="336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Month Sold removed </a:t>
            </a:r>
          </a:p>
        </p:txBody>
      </p:sp>
    </p:spTree>
    <p:extLst>
      <p:ext uri="{BB962C8B-B14F-4D97-AF65-F5344CB8AC3E}">
        <p14:creationId xmlns:p14="http://schemas.microsoft.com/office/powerpoint/2010/main" val="334521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time based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6324600" cy="39627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Year Built – retain as year value or convert to age?</a:t>
            </a:r>
          </a:p>
          <a:p>
            <a:endParaRPr lang="en-US" dirty="0"/>
          </a:p>
          <a:p>
            <a:r>
              <a:rPr lang="en-US" dirty="0"/>
              <a:t>58% correlation with sales price.  Evidence of linear relationship.</a:t>
            </a:r>
          </a:p>
          <a:p>
            <a:endParaRPr lang="en-US" dirty="0"/>
          </a:p>
          <a:p>
            <a:r>
              <a:rPr lang="en-US" dirty="0"/>
              <a:t>simple linear regression with sales price versus ‘year’</a:t>
            </a:r>
          </a:p>
          <a:p>
            <a:pPr lvl="1"/>
            <a:r>
              <a:rPr lang="en-US" dirty="0"/>
              <a:t>Mean CV(10) R squared = 31.9%</a:t>
            </a:r>
          </a:p>
          <a:p>
            <a:endParaRPr lang="en-US" dirty="0"/>
          </a:p>
          <a:p>
            <a:r>
              <a:rPr lang="en-US" dirty="0"/>
              <a:t>simple linear regression with sales price versus ‘age’</a:t>
            </a:r>
          </a:p>
          <a:p>
            <a:pPr lvl="1"/>
            <a:r>
              <a:rPr lang="en-US" dirty="0"/>
              <a:t>Mean CV(10) R squared = 31.9%</a:t>
            </a:r>
          </a:p>
          <a:p>
            <a:pPr lvl="1"/>
            <a:endParaRPr lang="en-US" dirty="0"/>
          </a:p>
          <a:p>
            <a:r>
              <a:rPr lang="en-US" dirty="0"/>
              <a:t>no difference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642499D-44BC-1045-B2D0-494D65E0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345" y="2775545"/>
            <a:ext cx="4077200" cy="27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2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features that are discrete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6324600" cy="39627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MSSubClass has datatype integer but appears to be categorical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simple linear regression with sales price versus ‘MSSubClass’ as a continuous feature</a:t>
            </a:r>
          </a:p>
          <a:p>
            <a:pPr lvl="1"/>
            <a:r>
              <a:rPr lang="en-US" dirty="0"/>
              <a:t>Mean CV(10) R squared = -1%</a:t>
            </a:r>
          </a:p>
          <a:p>
            <a:endParaRPr lang="en-US" dirty="0"/>
          </a:p>
          <a:p>
            <a:r>
              <a:rPr lang="en-US" dirty="0"/>
              <a:t>simple linear regression with sales price versus ‘MSSubClass’ as a category using OHE</a:t>
            </a:r>
          </a:p>
          <a:p>
            <a:pPr lvl="1"/>
            <a:r>
              <a:rPr lang="en-US" dirty="0"/>
              <a:t>Mean CV(10) R squared = 31%</a:t>
            </a:r>
          </a:p>
          <a:p>
            <a:pPr lvl="1"/>
            <a:endParaRPr lang="en-US" dirty="0"/>
          </a:p>
          <a:p>
            <a:r>
              <a:rPr lang="en-US" dirty="0"/>
              <a:t>change to categorical feature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613F2CD-7EFD-8E41-8CCF-40281BBC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345" y="2902545"/>
            <a:ext cx="4077200" cy="27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6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C154DF-F1C6-7241-808F-F79004A0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888CA-E157-FA4D-9E96-EDB404D4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1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– fixed features only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6324600" cy="3962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Hot Encoding on categorical dataset</a:t>
            </a:r>
          </a:p>
          <a:p>
            <a:r>
              <a:rPr lang="en-US" dirty="0"/>
              <a:t>Standard Scaling on continuous dataset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dataset R Squared = 86.7%</a:t>
            </a:r>
          </a:p>
          <a:p>
            <a:endParaRPr lang="en-US" dirty="0"/>
          </a:p>
          <a:p>
            <a:r>
              <a:rPr lang="en-US" dirty="0"/>
              <a:t>Test dataset R Squared = 0.0%</a:t>
            </a:r>
          </a:p>
          <a:p>
            <a:endParaRPr lang="en-US" dirty="0"/>
          </a:p>
          <a:p>
            <a:r>
              <a:rPr lang="en-US" dirty="0"/>
              <a:t>Mean CV(10) R Squared = 0.0%</a:t>
            </a:r>
          </a:p>
          <a:p>
            <a:endParaRPr lang="en-US" dirty="0"/>
          </a:p>
          <a:p>
            <a:r>
              <a:rPr lang="en-US" dirty="0"/>
              <a:t>Suggests over fitting and multi </a:t>
            </a:r>
            <a:r>
              <a:rPr lang="en-US" dirty="0" err="1"/>
              <a:t>colinearity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56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 – variance inflation factor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769600" cy="3962766"/>
          </a:xfrm>
        </p:spPr>
        <p:txBody>
          <a:bodyPr>
            <a:normAutofit/>
          </a:bodyPr>
          <a:lstStyle/>
          <a:p>
            <a:r>
              <a:rPr lang="en-US" dirty="0"/>
              <a:t>Use VIF to detect and remove multi-collinearity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dataset R Squared = 77.9%</a:t>
            </a:r>
          </a:p>
          <a:p>
            <a:endParaRPr lang="en-US" dirty="0"/>
          </a:p>
          <a:p>
            <a:r>
              <a:rPr lang="en-US" dirty="0"/>
              <a:t>Test dataset R Squared = 72.4%</a:t>
            </a:r>
          </a:p>
          <a:p>
            <a:endParaRPr lang="en-US" dirty="0"/>
          </a:p>
          <a:p>
            <a:r>
              <a:rPr lang="en-US" dirty="0"/>
              <a:t>Mean CV(10) R Squared = 0.0%</a:t>
            </a:r>
          </a:p>
          <a:p>
            <a:endParaRPr lang="en-US" dirty="0"/>
          </a:p>
          <a:p>
            <a:r>
              <a:rPr lang="en-US" dirty="0"/>
              <a:t>Still performs poorly on cross validation scores.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35C9BE-4631-DF44-A948-61AC254F0B94}"/>
              </a:ext>
            </a:extLst>
          </p:cNvPr>
          <p:cNvSpPr txBox="1"/>
          <p:nvPr/>
        </p:nvSpPr>
        <p:spPr>
          <a:xfrm>
            <a:off x="8026400" y="3771900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try regularization instead</a:t>
            </a:r>
          </a:p>
        </p:txBody>
      </p:sp>
    </p:spTree>
    <p:extLst>
      <p:ext uri="{BB962C8B-B14F-4D97-AF65-F5344CB8AC3E}">
        <p14:creationId xmlns:p14="http://schemas.microsoft.com/office/powerpoint/2010/main" val="423769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3 – ridge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769600" cy="39627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ridge regularization to address multi-collinearity</a:t>
            </a:r>
          </a:p>
          <a:p>
            <a:pPr lvl="1"/>
            <a:r>
              <a:rPr lang="en-US" dirty="0"/>
              <a:t>Optimal alpha = 10.12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dataset R Squared = 88.3%</a:t>
            </a:r>
          </a:p>
          <a:p>
            <a:endParaRPr lang="en-US" dirty="0"/>
          </a:p>
          <a:p>
            <a:r>
              <a:rPr lang="en-US" dirty="0"/>
              <a:t>Test dataset R Squared = 89.8%</a:t>
            </a:r>
          </a:p>
          <a:p>
            <a:endParaRPr lang="en-US" dirty="0"/>
          </a:p>
          <a:p>
            <a:r>
              <a:rPr lang="en-US" dirty="0"/>
              <a:t>Mean CV(10) R Squared = 83.2%</a:t>
            </a:r>
          </a:p>
          <a:p>
            <a:endParaRPr lang="en-US" dirty="0"/>
          </a:p>
          <a:p>
            <a:r>
              <a:rPr lang="en-US" dirty="0"/>
              <a:t>There is likely so much multicollinearity in the data that "vanilla" regression over-fits and has bogus coefficients on predictors. Ridge is able to manage the multicollinearity and get a good out-of-sample result.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094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3 – lasso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769600" cy="3962766"/>
          </a:xfrm>
        </p:spPr>
        <p:txBody>
          <a:bodyPr>
            <a:normAutofit/>
          </a:bodyPr>
          <a:lstStyle/>
          <a:p>
            <a:r>
              <a:rPr lang="en-US" dirty="0"/>
              <a:t>Use lasso regularization to address multi-collinearity</a:t>
            </a:r>
          </a:p>
          <a:p>
            <a:pPr lvl="1"/>
            <a:r>
              <a:rPr lang="en-US" dirty="0"/>
              <a:t>Optimal alpha = 0.0008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dataset R Squared = 87.7%</a:t>
            </a:r>
          </a:p>
          <a:p>
            <a:endParaRPr lang="en-US" dirty="0"/>
          </a:p>
          <a:p>
            <a:r>
              <a:rPr lang="en-US" dirty="0"/>
              <a:t>Test dataset R Squared = 90.2%</a:t>
            </a:r>
          </a:p>
          <a:p>
            <a:endParaRPr lang="en-US" dirty="0"/>
          </a:p>
          <a:p>
            <a:r>
              <a:rPr lang="en-US" dirty="0"/>
              <a:t>Mean CV(10) R Squared = 83.0%</a:t>
            </a:r>
          </a:p>
          <a:p>
            <a:endParaRPr lang="en-US" dirty="0"/>
          </a:p>
          <a:p>
            <a:r>
              <a:rPr lang="en-US" dirty="0"/>
              <a:t>The lasso model zeroed out 52% of features.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292CD87-1633-6648-9619-82CBE87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50" y="2486566"/>
            <a:ext cx="3765550" cy="37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2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3 – </a:t>
            </a:r>
            <a:r>
              <a:rPr lang="en-US" dirty="0" err="1"/>
              <a:t>elasticnet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769600" cy="3962766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elasticnet</a:t>
            </a:r>
            <a:r>
              <a:rPr lang="en-US" dirty="0"/>
              <a:t> regularization to address multi-collinearity</a:t>
            </a:r>
          </a:p>
          <a:p>
            <a:pPr lvl="1"/>
            <a:r>
              <a:rPr lang="en-US" dirty="0"/>
              <a:t>Optimal alpha = 0.037</a:t>
            </a:r>
          </a:p>
          <a:p>
            <a:pPr lvl="1"/>
            <a:r>
              <a:rPr lang="en-US" dirty="0"/>
              <a:t>Optimal 1l_ratio = 0.0925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dataset R Squared = 88.1%</a:t>
            </a:r>
          </a:p>
          <a:p>
            <a:endParaRPr lang="en-US" dirty="0"/>
          </a:p>
          <a:p>
            <a:r>
              <a:rPr lang="en-US" dirty="0"/>
              <a:t>Test dataset R Squared = 90.1%</a:t>
            </a:r>
          </a:p>
          <a:p>
            <a:endParaRPr lang="en-US" dirty="0"/>
          </a:p>
          <a:p>
            <a:r>
              <a:rPr lang="en-US" dirty="0"/>
              <a:t>Mean CV(10) R Squared = 83.3%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86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 – lasso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769600" cy="3962766"/>
          </a:xfrm>
        </p:spPr>
        <p:txBody>
          <a:bodyPr>
            <a:normAutofit/>
          </a:bodyPr>
          <a:lstStyle/>
          <a:p>
            <a:r>
              <a:rPr lang="en-US" dirty="0"/>
              <a:t>Average sale price = $181,655</a:t>
            </a:r>
          </a:p>
          <a:p>
            <a:endParaRPr lang="en-US" dirty="0"/>
          </a:p>
          <a:p>
            <a:r>
              <a:rPr lang="en-US" dirty="0"/>
              <a:t>Average sale price on 2010 dataset = $179,167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Average residual = - $8,581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C85F9F-E950-EB4A-8C8C-BD7911D8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0" y="2486566"/>
            <a:ext cx="3898900" cy="37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55" y="2603500"/>
            <a:ext cx="8761412" cy="3617266"/>
          </a:xfrm>
        </p:spPr>
        <p:txBody>
          <a:bodyPr>
            <a:normAutofit/>
          </a:bodyPr>
          <a:lstStyle/>
          <a:p>
            <a:r>
              <a:rPr lang="en-US" dirty="0"/>
              <a:t>housing sales data from Ames, Iowa</a:t>
            </a:r>
          </a:p>
          <a:p>
            <a:endParaRPr lang="en-US" dirty="0"/>
          </a:p>
          <a:p>
            <a:r>
              <a:rPr lang="en-US" dirty="0"/>
              <a:t>1460 records</a:t>
            </a:r>
          </a:p>
          <a:p>
            <a:endParaRPr lang="en-US" dirty="0"/>
          </a:p>
          <a:p>
            <a:r>
              <a:rPr lang="en-US" dirty="0"/>
              <a:t>80 features</a:t>
            </a:r>
          </a:p>
          <a:p>
            <a:endParaRPr lang="en-US" dirty="0"/>
          </a:p>
          <a:p>
            <a:r>
              <a:rPr lang="en-US" dirty="0"/>
              <a:t>10 non-residential records removed</a:t>
            </a:r>
          </a:p>
          <a:p>
            <a:endParaRPr lang="en-US" dirty="0"/>
          </a:p>
          <a:p>
            <a:r>
              <a:rPr lang="en-US" dirty="0"/>
              <a:t>average sale price = $181,655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7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3ACE8B-C2E9-494B-9822-F19D6C86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renovatable</a:t>
            </a:r>
            <a:r>
              <a:rPr lang="en-US" dirty="0"/>
              <a:t> features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A8835-A45B-4B4F-90A9-E59FC9EF0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6E440-1952-FB4E-A855-73A7F9CC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07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4 – lasso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769600" cy="3962766"/>
          </a:xfrm>
        </p:spPr>
        <p:txBody>
          <a:bodyPr>
            <a:normAutofit/>
          </a:bodyPr>
          <a:lstStyle/>
          <a:p>
            <a:r>
              <a:rPr lang="en-US" dirty="0"/>
              <a:t>Use lasso regularization to address multi-collinearity</a:t>
            </a:r>
          </a:p>
          <a:p>
            <a:pPr lvl="1"/>
            <a:r>
              <a:rPr lang="en-US" dirty="0"/>
              <a:t>Optimal alpha = 0.0004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dataset R Squared = 92.0%</a:t>
            </a:r>
          </a:p>
          <a:p>
            <a:endParaRPr lang="en-US" dirty="0"/>
          </a:p>
          <a:p>
            <a:r>
              <a:rPr lang="en-US" dirty="0"/>
              <a:t>Test dataset R Squared = 91.8%</a:t>
            </a:r>
          </a:p>
          <a:p>
            <a:endParaRPr lang="en-US" dirty="0"/>
          </a:p>
          <a:p>
            <a:r>
              <a:rPr lang="en-US" dirty="0"/>
              <a:t>Mean CV(10) R Squared = 86.7%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362EC2-50DB-0145-8CE3-61A17534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522" y="2486566"/>
            <a:ext cx="376132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3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 – lasso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769600" cy="3962766"/>
          </a:xfrm>
        </p:spPr>
        <p:txBody>
          <a:bodyPr>
            <a:normAutofit/>
          </a:bodyPr>
          <a:lstStyle/>
          <a:p>
            <a:r>
              <a:rPr lang="en-US" dirty="0"/>
              <a:t>Average sale price = $181,655</a:t>
            </a:r>
          </a:p>
          <a:p>
            <a:endParaRPr lang="en-US" dirty="0"/>
          </a:p>
          <a:p>
            <a:r>
              <a:rPr lang="en-US" dirty="0"/>
              <a:t>Average sale price on 2010 dataset = $179,167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Average residual = - $8,581</a:t>
            </a:r>
          </a:p>
          <a:p>
            <a:endParaRPr lang="en-US" dirty="0"/>
          </a:p>
          <a:p>
            <a:r>
              <a:rPr lang="en-US" dirty="0"/>
              <a:t>Plus </a:t>
            </a:r>
            <a:r>
              <a:rPr lang="en-US" dirty="0" err="1"/>
              <a:t>reno</a:t>
            </a:r>
            <a:r>
              <a:rPr lang="en-US" dirty="0"/>
              <a:t>-vatable features -$8,072</a:t>
            </a:r>
          </a:p>
          <a:p>
            <a:endParaRPr lang="en-US" dirty="0"/>
          </a:p>
          <a:p>
            <a:r>
              <a:rPr lang="en-US" dirty="0"/>
              <a:t>Only an increase in value of $500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3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112D00-2BA1-5E4F-A78F-0679D2B8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CAB92-83F5-1B44-9127-66F01D6D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4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- transformation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54" y="2438400"/>
            <a:ext cx="10325845" cy="3617266"/>
          </a:xfrm>
        </p:spPr>
        <p:txBody>
          <a:bodyPr>
            <a:normAutofit/>
          </a:bodyPr>
          <a:lstStyle/>
          <a:p>
            <a:r>
              <a:rPr lang="en-US" dirty="0"/>
              <a:t>the Sales Price target variable has a log normal distribution</a:t>
            </a:r>
          </a:p>
          <a:p>
            <a:r>
              <a:rPr lang="en-US" dirty="0"/>
              <a:t>log transform applied. 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C6930-D825-E343-86FD-879C9C50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50" y="3416023"/>
            <a:ext cx="10718800" cy="33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defined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55" y="2628900"/>
            <a:ext cx="8761412" cy="3617266"/>
          </a:xfrm>
        </p:spPr>
        <p:txBody>
          <a:bodyPr>
            <a:normAutofit/>
          </a:bodyPr>
          <a:lstStyle/>
          <a:p>
            <a:r>
              <a:rPr lang="en-US" dirty="0"/>
              <a:t>1. categorical (discrete) feature dataset</a:t>
            </a:r>
          </a:p>
          <a:p>
            <a:pPr lvl="1"/>
            <a:r>
              <a:rPr lang="en-US" dirty="0"/>
              <a:t>datatype == ‘object’</a:t>
            </a:r>
          </a:p>
          <a:p>
            <a:pPr lvl="1"/>
            <a:r>
              <a:rPr lang="en-US" dirty="0"/>
              <a:t>43 features</a:t>
            </a:r>
          </a:p>
          <a:p>
            <a:endParaRPr lang="en-US" dirty="0"/>
          </a:p>
          <a:p>
            <a:r>
              <a:rPr lang="en-US" dirty="0"/>
              <a:t>2. numerical (continuous) feature dataset</a:t>
            </a:r>
          </a:p>
          <a:p>
            <a:pPr lvl="1"/>
            <a:r>
              <a:rPr lang="en-US" dirty="0"/>
              <a:t>datatype == ‘float’ or ‘integer’</a:t>
            </a:r>
          </a:p>
          <a:p>
            <a:pPr lvl="1"/>
            <a:r>
              <a:rPr lang="en-US" dirty="0"/>
              <a:t>37 features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63D6F9-F750-A14B-95A8-593925143B4F}"/>
              </a:ext>
            </a:extLst>
          </p:cNvPr>
          <p:cNvSpPr txBox="1"/>
          <p:nvPr/>
        </p:nvSpPr>
        <p:spPr>
          <a:xfrm>
            <a:off x="1040655" y="6495335"/>
            <a:ext cx="100711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– images taken from training dataset</a:t>
            </a:r>
          </a:p>
        </p:txBody>
      </p:sp>
    </p:spTree>
    <p:extLst>
      <p:ext uri="{BB962C8B-B14F-4D97-AF65-F5344CB8AC3E}">
        <p14:creationId xmlns:p14="http://schemas.microsoft.com/office/powerpoint/2010/main" val="270139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sold feature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655" y="2743200"/>
            <a:ext cx="5353796" cy="3771900"/>
          </a:xfrm>
        </p:spPr>
        <p:txBody>
          <a:bodyPr>
            <a:normAutofit/>
          </a:bodyPr>
          <a:lstStyle/>
          <a:p>
            <a:r>
              <a:rPr lang="en-US" dirty="0"/>
              <a:t>-2.5% correlation with target</a:t>
            </a:r>
          </a:p>
          <a:p>
            <a:endParaRPr lang="en-US" dirty="0"/>
          </a:p>
          <a:p>
            <a:r>
              <a:rPr lang="en-US" dirty="0"/>
              <a:t>may cause issues because test dataset will only contain value ‘2010’.</a:t>
            </a:r>
          </a:p>
          <a:p>
            <a:endParaRPr lang="en-US" dirty="0"/>
          </a:p>
          <a:p>
            <a:r>
              <a:rPr lang="en-US" dirty="0"/>
              <a:t>removed from feature dataset</a:t>
            </a:r>
          </a:p>
          <a:p>
            <a:endParaRPr lang="en-US" dirty="0"/>
          </a:p>
          <a:p>
            <a:r>
              <a:rPr lang="en-US" dirty="0"/>
              <a:t>used as train/test split index only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EEB51-F0FE-B341-911B-FF065EB7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0" y="2914650"/>
            <a:ext cx="5245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9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nulls – categorical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642599" cy="3962766"/>
          </a:xfrm>
        </p:spPr>
        <p:txBody>
          <a:bodyPr>
            <a:normAutofit/>
          </a:bodyPr>
          <a:lstStyle/>
          <a:p>
            <a:r>
              <a:rPr lang="en-US" dirty="0"/>
              <a:t>some features actually have a null category defined in the data dictionary.  This is equivalent to no feature present.  These nulls were changed to ‘None’</a:t>
            </a:r>
          </a:p>
          <a:p>
            <a:pPr lvl="1"/>
            <a:r>
              <a:rPr lang="en-US" dirty="0"/>
              <a:t>Example – ‘GarageCond’,  ‘GarageQual’, ‘Fence’</a:t>
            </a:r>
          </a:p>
          <a:p>
            <a:endParaRPr lang="en-US" dirty="0"/>
          </a:p>
          <a:p>
            <a:r>
              <a:rPr lang="en-US" dirty="0" err="1"/>
              <a:t>MasVnrType</a:t>
            </a:r>
            <a:r>
              <a:rPr lang="en-US" dirty="0"/>
              <a:t> feature had 8 nulls.  These records also had null entries for </a:t>
            </a:r>
            <a:r>
              <a:rPr lang="en-US" dirty="0" err="1"/>
              <a:t>MasVnrArea</a:t>
            </a:r>
            <a:r>
              <a:rPr lang="en-US" dirty="0"/>
              <a:t>.  854 records had a </a:t>
            </a:r>
            <a:r>
              <a:rPr lang="en-US" dirty="0" err="1"/>
              <a:t>MasVnrType</a:t>
            </a:r>
            <a:r>
              <a:rPr lang="en-US" dirty="0"/>
              <a:t> category of ‘None’.  Nulls were changed to ‘None’</a:t>
            </a:r>
          </a:p>
          <a:p>
            <a:endParaRPr lang="en-US" dirty="0"/>
          </a:p>
          <a:p>
            <a:r>
              <a:rPr lang="en-US" dirty="0"/>
              <a:t>Electrical feature had 1 null.  This record had a sale price of $167,500 so likely had access to electricity.  1,328 records had a Electrical category of ‘SBrkr’.  Null was changed to ‘SBrkr’.</a:t>
            </a:r>
          </a:p>
          <a:p>
            <a:r>
              <a:rPr lang="en-US" dirty="0"/>
              <a:t>All nulls addressed.  No records removed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04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nulls – continuous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642599" cy="3962766"/>
          </a:xfrm>
        </p:spPr>
        <p:txBody>
          <a:bodyPr>
            <a:normAutofit/>
          </a:bodyPr>
          <a:lstStyle/>
          <a:p>
            <a:r>
              <a:rPr lang="en-US" dirty="0" err="1"/>
              <a:t>MasVnrArea</a:t>
            </a:r>
            <a:r>
              <a:rPr lang="en-US" dirty="0"/>
              <a:t> feature had 8 nulls.  851 records had values of 0. Nulls were changed to 0.</a:t>
            </a:r>
          </a:p>
          <a:p>
            <a:endParaRPr lang="en-US" dirty="0"/>
          </a:p>
          <a:p>
            <a:r>
              <a:rPr lang="en-US" dirty="0" err="1"/>
              <a:t>LotFrontage</a:t>
            </a:r>
            <a:r>
              <a:rPr lang="en-US" dirty="0"/>
              <a:t> had 259 nulls.  Average sales price of these records is $181,620, close to average.  Nulls were set to the median. 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4C5AC3-C9BB-8949-AD41-94B268F0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09" y="4340053"/>
            <a:ext cx="4146550" cy="2124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9E8CD-8167-DA4F-A7CB-E7FF4BD0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68" y="4340052"/>
            <a:ext cx="4146550" cy="21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6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C62FE-9173-C046-A387-9CEAB95B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nulls – continuous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FF7FC-4DB3-5141-978C-8DF4B71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2501900"/>
            <a:ext cx="10642599" cy="3962766"/>
          </a:xfrm>
        </p:spPr>
        <p:txBody>
          <a:bodyPr>
            <a:normAutofit/>
          </a:bodyPr>
          <a:lstStyle/>
          <a:p>
            <a:r>
              <a:rPr lang="en-US" dirty="0"/>
              <a:t>Garage Year Built feature had 79 nulls.  The average sales price of these records was $104,415 versus $186,106 for other records.  So likely no garage present</a:t>
            </a:r>
          </a:p>
          <a:p>
            <a:r>
              <a:rPr lang="en-US" dirty="0"/>
              <a:t>Can set to 0?  Produces correlation of 25% with sales price</a:t>
            </a:r>
          </a:p>
          <a:p>
            <a:r>
              <a:rPr lang="en-US" dirty="0"/>
              <a:t>Can set to minimum value 1900.  Produces correlation of 60% with sales price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7525A-6B14-D54F-9F42-33A2FC9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B2FB71-C633-C141-B2B1-1BB07F203EF7}"/>
              </a:ext>
            </a:extLst>
          </p:cNvPr>
          <p:cNvCxnSpPr>
            <a:cxnSpLocks/>
          </p:cNvCxnSpPr>
          <p:nvPr/>
        </p:nvCxnSpPr>
        <p:spPr>
          <a:xfrm>
            <a:off x="396000" y="6480000"/>
            <a:ext cx="1146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FF058D7-F992-6E47-94C3-5881F71D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09" y="4277563"/>
            <a:ext cx="4146550" cy="2187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CB58C-A1A0-494C-85FA-FD1D1BC3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109" y="4292898"/>
            <a:ext cx="4146550" cy="21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99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{D0DA0890-8405-204C-B88F-8FEF00C09CAE}tf10001076</Template>
  <TotalTime>1002</TotalTime>
  <Words>955</Words>
  <Application>Microsoft Macintosh PowerPoint</Application>
  <PresentationFormat>Widescreen</PresentationFormat>
  <Paragraphs>182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Ion Boardroom</vt:lpstr>
      <vt:lpstr>GA_DSI project 3</vt:lpstr>
      <vt:lpstr>project dataset</vt:lpstr>
      <vt:lpstr>exploratory data analysis</vt:lpstr>
      <vt:lpstr>target - transformation</vt:lpstr>
      <vt:lpstr>datasets defined</vt:lpstr>
      <vt:lpstr>year sold feature</vt:lpstr>
      <vt:lpstr>nulls – categorical dataset</vt:lpstr>
      <vt:lpstr>nulls – continuous dataset</vt:lpstr>
      <vt:lpstr>nulls – continuous dataset</vt:lpstr>
      <vt:lpstr>investigate time based features</vt:lpstr>
      <vt:lpstr>investigate time based features</vt:lpstr>
      <vt:lpstr>numerical features that are discrete</vt:lpstr>
      <vt:lpstr>models</vt:lpstr>
      <vt:lpstr>model 1 – fixed features only</vt:lpstr>
      <vt:lpstr>model 2 – variance inflation factor</vt:lpstr>
      <vt:lpstr>model 3 – ridge</vt:lpstr>
      <vt:lpstr>model 3 – lasso</vt:lpstr>
      <vt:lpstr>model 3 – elasticnet</vt:lpstr>
      <vt:lpstr>residuals – lasso model</vt:lpstr>
      <vt:lpstr>adding renovatable features </vt:lpstr>
      <vt:lpstr>model 4 – lasso</vt:lpstr>
      <vt:lpstr>residuals – lasso model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GA_DSI Project 2</dc:title>
  <dc:creator>Jonathan Gould</dc:creator>
  <cp:lastModifiedBy>Jonathan Gould</cp:lastModifiedBy>
  <cp:revision>56</cp:revision>
  <dcterms:created xsi:type="dcterms:W3CDTF">2019-01-06T07:51:18Z</dcterms:created>
  <dcterms:modified xsi:type="dcterms:W3CDTF">2019-01-28T10:18:03Z</dcterms:modified>
</cp:coreProperties>
</file>